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Metadata/LabelInfo.xml" ContentType="application/vnd.ms-office.classificationlabel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343" r:id="rId2"/>
    <p:sldId id="344" r:id="rId3"/>
    <p:sldId id="377" r:id="rId4"/>
    <p:sldId id="364" r:id="rId5"/>
    <p:sldId id="381" r:id="rId6"/>
    <p:sldId id="365" r:id="rId7"/>
    <p:sldId id="382" r:id="rId8"/>
    <p:sldId id="366" r:id="rId9"/>
    <p:sldId id="383" r:id="rId10"/>
    <p:sldId id="367" r:id="rId11"/>
    <p:sldId id="378" r:id="rId12"/>
    <p:sldId id="379" r:id="rId13"/>
    <p:sldId id="380" r:id="rId14"/>
    <p:sldId id="368" r:id="rId15"/>
    <p:sldId id="369" r:id="rId16"/>
    <p:sldId id="384" r:id="rId17"/>
    <p:sldId id="370" r:id="rId18"/>
    <p:sldId id="385" r:id="rId19"/>
    <p:sldId id="371" r:id="rId20"/>
    <p:sldId id="372" r:id="rId21"/>
    <p:sldId id="386" r:id="rId22"/>
    <p:sldId id="373" r:id="rId23"/>
    <p:sldId id="374" r:id="rId24"/>
    <p:sldId id="390" r:id="rId25"/>
    <p:sldId id="375" r:id="rId26"/>
    <p:sldId id="389" r:id="rId27"/>
    <p:sldId id="388" r:id="rId28"/>
    <p:sldId id="387" r:id="rId2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C18"/>
    <a:srgbClr val="E78D00"/>
    <a:srgbClr val="4866B7"/>
    <a:srgbClr val="703FA0"/>
    <a:srgbClr val="AD2B2A"/>
    <a:srgbClr val="03BAFD"/>
    <a:srgbClr val="41B65D"/>
    <a:srgbClr val="9E814A"/>
    <a:srgbClr val="4867B7"/>
    <a:srgbClr val="2D4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37" d="100"/>
          <a:sy n="37" d="100"/>
        </p:scale>
        <p:origin x="48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21141958" cy="109652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3755" y="238931"/>
            <a:ext cx="14674947" cy="1280160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E78D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rgbClr val="E78D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64078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76C18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rgbClr val="076C18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7205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0347367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3102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7" r:id="rId3"/>
    <p:sldLayoutId id="2147483718" r:id="rId4"/>
    <p:sldLayoutId id="2147483715" r:id="rId5"/>
    <p:sldLayoutId id="2147483716" r:id="rId6"/>
    <p:sldLayoutId id="2147483710" r:id="rId7"/>
    <p:sldLayoutId id="2147483704" r:id="rId8"/>
    <p:sldLayoutId id="2147483711" r:id="rId9"/>
    <p:sldLayoutId id="2147483705" r:id="rId10"/>
    <p:sldLayoutId id="2147483712" r:id="rId11"/>
    <p:sldLayoutId id="2147483706" r:id="rId12"/>
    <p:sldLayoutId id="2147483713" r:id="rId13"/>
    <p:sldLayoutId id="2147483707" r:id="rId14"/>
    <p:sldLayoutId id="2147483714" r:id="rId15"/>
    <p:sldLayoutId id="2147483708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777345"/>
            <a:ext cx="19594513" cy="4696691"/>
          </a:xfrm>
        </p:spPr>
        <p:txBody>
          <a:bodyPr/>
          <a:lstStyle/>
          <a:p>
            <a:r>
              <a:rPr lang="en-US" dirty="0"/>
              <a:t>Oleg Sapunkov, Ph.D.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  <a:p>
            <a:r>
              <a:rPr lang="en-US" dirty="0"/>
              <a:t>Autonomy &amp; Robotics</a:t>
            </a:r>
          </a:p>
        </p:txBody>
      </p:sp>
    </p:spTree>
    <p:extLst>
      <p:ext uri="{BB962C8B-B14F-4D97-AF65-F5344CB8AC3E}">
        <p14:creationId xmlns:p14="http://schemas.microsoft.com/office/powerpoint/2010/main" val="414531117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B0227-0344-326B-B470-C34585A62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405F2-45E3-D3ED-EF91-9736743CD7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0A074B21-1133-5671-3F41-334488E2AD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B993EF-481F-06E9-E72B-3DD8E5CB8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5824" y="1527048"/>
            <a:ext cx="12838176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2725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A834B-2542-41E6-C704-757B0F0B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28B41-C3E6-8C1B-F6AC-17C259E03F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7D8CA15-5EDE-6968-7D1E-9406527E9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539904-3C66-11BE-0CF8-79D7E6280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02303" y="1527048"/>
            <a:ext cx="13881697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01437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CDC35-913E-6118-9353-2D73D872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B8958-4FCE-F25A-4958-CC6921EE9C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8B3B11A-CE2C-A192-1151-DD316D3283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2F37C8-4C7D-D71A-2DBB-0E9EFCD7C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527048"/>
            <a:ext cx="14630400" cy="978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2196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BFEAB-DCD0-133F-4B63-24BF54A78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A33E93-48D2-9ED4-2812-96D5AD6602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18BDB19F-5D82-954D-DC9E-5A490C6804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4F42EC-6DF5-1498-8E91-7BB235231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3166" y="1527048"/>
            <a:ext cx="13020834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4163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A6BF0-A6F1-A735-C201-C255D4D9F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401A4-240D-DEF0-C73F-389CAFDC0A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82D4C09-2F48-CF18-E406-9FCAB4D71E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1C6ACE-919E-5FA0-5821-49E63DFFC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7383" y="1527048"/>
            <a:ext cx="12646617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167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D1CA4-1610-8CAC-5A66-3309F3AA6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29F24-6EBF-9080-77BB-9D0E4C537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950FC02-7BBA-6C77-35F7-01977BBEF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6C8DCA-A7E2-32C2-8F5A-67EDC9698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527048"/>
            <a:ext cx="14630400" cy="1009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0243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299CA-FA06-AAFF-5461-95D6E9AD8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0D376-0FB9-25F5-808E-CB94897696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4D59E8B7-8DE4-E827-DC25-0595F0AC86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A6C053-9C9E-6F6F-6961-92382F05E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527048"/>
            <a:ext cx="14630400" cy="898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9501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06B71-E0B9-1074-CB40-D123AD45A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2E2FD7-AE3D-8C73-D520-A21B8B4BCE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BF3463A-4C2F-AF1D-C42C-F8E40A51A9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683CD5-0123-268C-989C-E1E23A63C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3600" y="1527048"/>
            <a:ext cx="14630400" cy="789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5830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4AADB-B3A0-B3A1-CD5C-B2831F8DA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F35E09-51BB-7ADC-8343-946C2742F2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32B1A76-7BAC-7F00-E66E-B54A9E4D36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3F8D42-13E8-E658-7EDD-823192CB8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bright="10000" contrast="-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3600" y="1527048"/>
            <a:ext cx="14630400" cy="83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308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DDA13-373F-CE78-1894-18AFCC1CA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D517-9C27-7046-8710-DC86592CA6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EC75A39-0D68-1B3F-3EBF-B2DFFE9BAE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1267FB-EB39-A8E3-B030-9FFBF337B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527047"/>
            <a:ext cx="14630400" cy="842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899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C3A53A-3ED0-5808-6EDE-457F58BE5A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2"/>
            <a:ext cx="9738360" cy="10965254"/>
          </a:xfrm>
        </p:spPr>
        <p:txBody>
          <a:bodyPr/>
          <a:lstStyle/>
          <a:p>
            <a:r>
              <a:rPr lang="en-US" dirty="0"/>
              <a:t>A few sobering combat statistics from the Russia / Ukraine War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10 000 UAV missions per day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10 000 UGV missions per month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3/4 casualties via robot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46B5E9-1E2C-980D-5EBB-CC2AB354F4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2E8F2-1FA3-D43E-4085-0A0ECAB0E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7960" y="1527048"/>
            <a:ext cx="14036040" cy="1025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639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251E7-B36D-62A5-A53D-A63EADE8C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B05C0B-047A-83F4-86E3-5C768037D3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19BE9AE-8802-B0E1-A643-55424CBEB6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5C8274-12ED-025C-1AA7-06EFA7E65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440" y="1527048"/>
            <a:ext cx="1409656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1973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854E0-47EB-76DA-817E-BAA993106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1D59E-AFB5-474B-9F96-011769A482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A9F0C22-90F7-DEEB-EB74-3A9788A662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D027FF-77B2-0F5D-2F36-770769376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1751" y="1527048"/>
            <a:ext cx="1066224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7603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D20C3-C860-933C-79B6-17E966436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73B2F1-AF73-6FBC-2A2C-D278908E84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C96E81A-2C2C-0165-B08F-53C76B9D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6000A3-FB3F-D851-B8EB-43593CB75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6730" y="1527048"/>
            <a:ext cx="12447270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4998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475F9-09B4-88E1-2D0C-D7EF90475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33D65-A680-D97C-E1A0-39F29D20A5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3721DD1-FDFD-36EF-8654-95E69D0874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941C16-022C-6409-D813-88A6068CB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2693" y="1527048"/>
            <a:ext cx="10151307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2592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4B2A9-3349-C5B5-20B9-0E2BDCD4A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7D44-267B-B438-90A0-0BA46342FE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51997FF-D5FC-10EA-4C0F-5328A9C5B6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A3202B-3348-7FAD-D48A-160F13E0A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brightnessContrast bright="-5000" contras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19863" y="1527048"/>
            <a:ext cx="8564137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9521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1136A-4ED7-E3EF-B275-908B98107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17767-E8F8-92CD-E257-44C7EC0537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8EC8BDB-94DE-924E-0CB6-10E30C4C60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172362-7512-AF7B-A2A6-204BA8E2F7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53600" y="1527048"/>
            <a:ext cx="14630400" cy="1066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4066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BFD05-4E53-F9AE-75A0-E28B33331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A3F83-E8DF-FE70-BF48-F6F6155EA3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6D85D7C-5BE9-F775-3B84-22DA0EF4F2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82E7B4-F5B8-2714-5700-3DB85E8ED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7539" y="1527048"/>
            <a:ext cx="11916461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6077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53E31-354A-DFDC-9D16-08175CAD6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58A4FA-ACEB-3715-DF3C-7BB0EAE4E3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88DCB43-7F61-8941-FA3E-AA55556655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E1F8FF-2423-7F29-19DC-B8464DE9D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527048"/>
            <a:ext cx="14630400" cy="782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135949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FA04A-7972-F3D0-719B-32B2A1C4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2651F-A5D7-2C86-F900-C43F82ADC3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EB7F495-9680-124E-F4E2-F41CA4D55C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Combat Engineering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54E7B3-F11B-04C6-8B92-25F140D9A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2000" contrast="-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09021" y="1527048"/>
            <a:ext cx="14174979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8698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60EEF-40AC-37A2-6870-2B3D503C8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543933-22BC-C2D9-B27B-2416074445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4B16DE4-EDCE-D17E-6BC7-F16DC26894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2C8EB9-B2DD-64FC-7293-D5ED8A06F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9088" y="1527048"/>
            <a:ext cx="14154912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8868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722F4-AB3D-F20D-9FFE-4F1E3733C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4CF8E1-01D2-DC57-3250-D6D4D9DA76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7728DD1-7F31-85A5-3AD9-609A3E7B1C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3F6E70-C4A2-B85C-4325-5DFBE89B4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527048"/>
            <a:ext cx="14630400" cy="748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6796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FDFB9-C666-DF24-A825-BAC31768E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A80C5-0F97-5643-1336-5FA61DB6E8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42CC2E5-7A1E-E815-CEC6-BB3C66FB64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880C26-C69F-F789-314E-52FD8B585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527048"/>
            <a:ext cx="14630400" cy="1088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3334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4C0BD-CCDD-21B7-C708-49149E67D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118E-5733-1479-F806-A000A6EF23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4D5616A-C074-166D-FB1C-2A413D3047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13BC0C-8478-71E6-1B6B-8C3F0169C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1652" y="1527048"/>
            <a:ext cx="14312348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7814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796D2-D11C-8113-0F83-8EBA8CED7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BFB70-56CC-28CD-95C2-53572AEEF4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1A4FB92-AECE-B80C-6FA1-43696ECEEC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965C93-63BE-EAE1-C371-CFE0DCF24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527048"/>
            <a:ext cx="14630400" cy="752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95227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5BBEE-0D86-DB86-2D62-39C5864F8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D2EA6-8F91-5150-2793-97C3D75CB4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EA8D386B-5C35-9A66-1E79-7DF0BFE5A6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7B70B7-DE76-B789-D3DA-2F59857F7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5408" y="1527048"/>
            <a:ext cx="13118592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9452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26E0F-F168-015E-9A22-16964C5C6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C4478A-7123-56D6-42C7-A766E20A40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Welcome to GVSETS 2026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70F60AC-595C-4CEE-C938-F486C96FB1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756" y="1519090"/>
            <a:ext cx="8915400" cy="11430000"/>
          </a:xfrm>
        </p:spPr>
        <p:txBody>
          <a:bodyPr/>
          <a:lstStyle/>
          <a:p>
            <a:r>
              <a:rPr lang="en-US" dirty="0"/>
              <a:t>UGV mission set: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Reconnaissance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Casualty Evacuation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Resupply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b="1" dirty="0"/>
              <a:t>Kamikaze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 Fire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Indirect Fire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Laying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Mine / Obstacle Clearing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Bridging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Electronic Warfare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Directed Energy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Mothership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Drone Interceptor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Combat Engineering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D9432F-324C-542E-F9C1-986C95F2D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104" y="1527048"/>
            <a:ext cx="13957896" cy="109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51037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0AE8887-5CC9-4DBF-A226-2362531250E9}"/>
</file>

<file path=customXml/itemProps2.xml><?xml version="1.0" encoding="utf-8"?>
<ds:datastoreItem xmlns:ds="http://schemas.openxmlformats.org/officeDocument/2006/customXml" ds:itemID="{D19781C2-8C7B-4804-8244-F4E0290FA17D}"/>
</file>

<file path=customXml/itemProps3.xml><?xml version="1.0" encoding="utf-8"?>
<ds:datastoreItem xmlns:ds="http://schemas.openxmlformats.org/officeDocument/2006/customXml" ds:itemID="{D774FFF9-939C-4E56-B195-EDD3BF78FE19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1721</TotalTime>
  <Words>981</Words>
  <Application>Microsoft Office PowerPoint</Application>
  <PresentationFormat>Custom</PresentationFormat>
  <Paragraphs>424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Sapunkov, Oleg</cp:lastModifiedBy>
  <cp:revision>350</cp:revision>
  <dcterms:modified xsi:type="dcterms:W3CDTF">2026-08-11T06:49:09Z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